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260" r:id="rId3"/>
    <p:sldId id="259" r:id="rId4"/>
    <p:sldId id="257" r:id="rId5"/>
    <p:sldId id="295" r:id="rId6"/>
    <p:sldId id="298" r:id="rId7"/>
    <p:sldId id="305" r:id="rId8"/>
    <p:sldId id="281" r:id="rId9"/>
    <p:sldId id="299" r:id="rId10"/>
    <p:sldId id="300" r:id="rId11"/>
    <p:sldId id="301" r:id="rId12"/>
    <p:sldId id="297" r:id="rId13"/>
    <p:sldId id="296" r:id="rId14"/>
    <p:sldId id="261" r:id="rId15"/>
    <p:sldId id="302" r:id="rId16"/>
    <p:sldId id="268" r:id="rId17"/>
    <p:sldId id="309" r:id="rId18"/>
    <p:sldId id="310" r:id="rId19"/>
    <p:sldId id="311" r:id="rId20"/>
    <p:sldId id="278" r:id="rId21"/>
    <p:sldId id="306" r:id="rId22"/>
    <p:sldId id="307" r:id="rId23"/>
    <p:sldId id="308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F80A88-0439-40A4-8FF8-592034F107EF}">
  <a:tblStyle styleId="{C4F80A88-0439-40A4-8FF8-592034F107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634121-AA58-40D7-B5DF-F7332D9DA6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Style foncé 1 - Accentuation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6"/>
    <p:restoredTop sz="93617"/>
  </p:normalViewPr>
  <p:slideViewPr>
    <p:cSldViewPr snapToGrid="0" snapToObjects="1">
      <p:cViewPr>
        <p:scale>
          <a:sx n="150" d="100"/>
          <a:sy n="150" d="100"/>
        </p:scale>
        <p:origin x="576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400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c8588311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c8588311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210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77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371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416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c8588311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c8588311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042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0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935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65c1d4c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65c1d4c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777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397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21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563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MQ2 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Isobutane (C4H10), le propane (C3H8), le méthane (CH4), l'hydrogène (H2), l'alcool et la fumée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MQ-135 le benzène (C6H6), l'ammoniaque (NH3), le sulfure, la fumée et la pollution atmosphérique.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Um =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micrometre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7657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656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c8588311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c8588311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016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610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-16" y="0"/>
            <a:ext cx="9144053" cy="5143497"/>
            <a:chOff x="-16" y="0"/>
            <a:chExt cx="9144053" cy="5143497"/>
          </a:xfrm>
        </p:grpSpPr>
        <p:sp>
          <p:nvSpPr>
            <p:cNvPr id="49" name="Google Shape;49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4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3200">
                <a:solidFill>
                  <a:schemeClr val="lt1"/>
                </a:solidFill>
              </a:defRPr>
            </a:lvl1pPr>
            <a:lvl2pPr marL="914400" lvl="1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3200">
                <a:solidFill>
                  <a:schemeClr val="lt1"/>
                </a:solidFill>
              </a:defRPr>
            </a:lvl2pPr>
            <a:lvl3pPr marL="1371600" lvl="2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3200">
                <a:solidFill>
                  <a:schemeClr val="lt1"/>
                </a:solidFill>
              </a:defRPr>
            </a:lvl3pPr>
            <a:lvl4pPr marL="1828800" lvl="3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algn="ctr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grpSp>
        <p:nvGrpSpPr>
          <p:cNvPr id="64" name="Google Shape;64;p4"/>
          <p:cNvGrpSpPr/>
          <p:nvPr/>
        </p:nvGrpSpPr>
        <p:grpSpPr>
          <a:xfrm>
            <a:off x="4282319" y="-4"/>
            <a:ext cx="579363" cy="1204159"/>
            <a:chOff x="3895357" y="418479"/>
            <a:chExt cx="264900" cy="550573"/>
          </a:xfrm>
        </p:grpSpPr>
        <p:sp>
          <p:nvSpPr>
            <p:cNvPr id="65" name="Google Shape;65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4"/>
          <p:cNvSpPr txBox="1"/>
          <p:nvPr/>
        </p:nvSpPr>
        <p:spPr>
          <a:xfrm>
            <a:off x="3593400" y="476575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dk1"/>
                </a:solidFill>
              </a:rPr>
              <a:t>“</a:t>
            </a:r>
            <a:endParaRPr sz="8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"/>
              <a:buChar char="⬥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"/>
              <a:buChar char="⬦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"/>
              <a:buChar char="⬩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slide" Target="slide2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slide" Target="slide21.xml"/><Relationship Id="rId4" Type="http://schemas.openxmlformats.org/officeDocument/2006/relationships/image" Target="../media/image20.png"/><Relationship Id="rId9" Type="http://schemas.openxmlformats.org/officeDocument/2006/relationships/slide" Target="slide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BreathSmart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0A8D86-1D9A-A8B6-C026-96BC8AEC756D}"/>
              </a:ext>
            </a:extLst>
          </p:cNvPr>
          <p:cNvSpPr/>
          <p:nvPr/>
        </p:nvSpPr>
        <p:spPr>
          <a:xfrm>
            <a:off x="1159497" y="188536"/>
            <a:ext cx="6352631" cy="47134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02CE891-AC99-160B-5F75-D105D69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48" y="188536"/>
            <a:ext cx="6475181" cy="471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90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Innovation</a:t>
            </a:r>
            <a:endParaRPr dirty="0"/>
          </a:p>
        </p:txBody>
      </p:sp>
      <p:sp>
        <p:nvSpPr>
          <p:cNvPr id="492" name="Google Shape;492;p37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grpSp>
        <p:nvGrpSpPr>
          <p:cNvPr id="4" name="Google Shape;250;p18">
            <a:extLst>
              <a:ext uri="{FF2B5EF4-FFF2-40B4-BE49-F238E27FC236}">
                <a16:creationId xmlns:a16="http://schemas.microsoft.com/office/drawing/2014/main" id="{6E63FE9E-5249-5458-AD46-F3DF8EC0EAE1}"/>
              </a:ext>
            </a:extLst>
          </p:cNvPr>
          <p:cNvGrpSpPr/>
          <p:nvPr/>
        </p:nvGrpSpPr>
        <p:grpSpPr>
          <a:xfrm>
            <a:off x="6526118" y="2046300"/>
            <a:ext cx="1909532" cy="1909527"/>
            <a:chOff x="6643075" y="3664250"/>
            <a:chExt cx="407950" cy="407975"/>
          </a:xfrm>
        </p:grpSpPr>
        <p:sp>
          <p:nvSpPr>
            <p:cNvPr id="5" name="Google Shape;251;p18">
              <a:extLst>
                <a:ext uri="{FF2B5EF4-FFF2-40B4-BE49-F238E27FC236}">
                  <a16:creationId xmlns:a16="http://schemas.microsoft.com/office/drawing/2014/main" id="{577ED690-A0C8-D6D2-1DA7-A1CFAB08390B}"/>
                </a:ext>
              </a:extLst>
            </p:cNvPr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2;p18">
              <a:extLst>
                <a:ext uri="{FF2B5EF4-FFF2-40B4-BE49-F238E27FC236}">
                  <a16:creationId xmlns:a16="http://schemas.microsoft.com/office/drawing/2014/main" id="{C928218D-C79F-1C61-3CC8-D7A4C8C4ACFE}"/>
                </a:ext>
              </a:extLst>
            </p:cNvPr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253;p18">
            <a:extLst>
              <a:ext uri="{FF2B5EF4-FFF2-40B4-BE49-F238E27FC236}">
                <a16:creationId xmlns:a16="http://schemas.microsoft.com/office/drawing/2014/main" id="{8185C93A-DA67-46A8-6951-C5618C5E00A5}"/>
              </a:ext>
            </a:extLst>
          </p:cNvPr>
          <p:cNvGrpSpPr/>
          <p:nvPr/>
        </p:nvGrpSpPr>
        <p:grpSpPr>
          <a:xfrm rot="-587471">
            <a:off x="6414115" y="4204794"/>
            <a:ext cx="785066" cy="785066"/>
            <a:chOff x="576250" y="4319400"/>
            <a:chExt cx="442075" cy="442050"/>
          </a:xfrm>
        </p:grpSpPr>
        <p:sp>
          <p:nvSpPr>
            <p:cNvPr id="8" name="Google Shape;254;p18">
              <a:extLst>
                <a:ext uri="{FF2B5EF4-FFF2-40B4-BE49-F238E27FC236}">
                  <a16:creationId xmlns:a16="http://schemas.microsoft.com/office/drawing/2014/main" id="{C24E8E62-AD8B-BA6E-43E8-BDA7A446C604}"/>
                </a:ext>
              </a:extLst>
            </p:cNvPr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5;p18">
              <a:extLst>
                <a:ext uri="{FF2B5EF4-FFF2-40B4-BE49-F238E27FC236}">
                  <a16:creationId xmlns:a16="http://schemas.microsoft.com/office/drawing/2014/main" id="{615D689F-0A56-A90B-DEE3-1EEA1D1C5FD1}"/>
                </a:ext>
              </a:extLst>
            </p:cNvPr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6;p18">
              <a:extLst>
                <a:ext uri="{FF2B5EF4-FFF2-40B4-BE49-F238E27FC236}">
                  <a16:creationId xmlns:a16="http://schemas.microsoft.com/office/drawing/2014/main" id="{529A4D65-7271-EE02-6166-6CC9D82E5481}"/>
                </a:ext>
              </a:extLst>
            </p:cNvPr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7;p18">
              <a:extLst>
                <a:ext uri="{FF2B5EF4-FFF2-40B4-BE49-F238E27FC236}">
                  <a16:creationId xmlns:a16="http://schemas.microsoft.com/office/drawing/2014/main" id="{EF7B605B-ADB2-514D-71EE-CE22B40D50F1}"/>
                </a:ext>
              </a:extLst>
            </p:cNvPr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258;p18">
            <a:extLst>
              <a:ext uri="{FF2B5EF4-FFF2-40B4-BE49-F238E27FC236}">
                <a16:creationId xmlns:a16="http://schemas.microsoft.com/office/drawing/2014/main" id="{28E83D6C-1A09-D3AC-484E-4ED0E316D160}"/>
              </a:ext>
            </a:extLst>
          </p:cNvPr>
          <p:cNvSpPr/>
          <p:nvPr/>
        </p:nvSpPr>
        <p:spPr>
          <a:xfrm>
            <a:off x="6069417" y="2487316"/>
            <a:ext cx="298471" cy="28499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59;p18">
            <a:extLst>
              <a:ext uri="{FF2B5EF4-FFF2-40B4-BE49-F238E27FC236}">
                <a16:creationId xmlns:a16="http://schemas.microsoft.com/office/drawing/2014/main" id="{77B82A28-2145-B29F-D867-6FCE83D7D9A7}"/>
              </a:ext>
            </a:extLst>
          </p:cNvPr>
          <p:cNvSpPr/>
          <p:nvPr/>
        </p:nvSpPr>
        <p:spPr>
          <a:xfrm rot="2697367">
            <a:off x="8036292" y="3946377"/>
            <a:ext cx="453095" cy="43263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60;p18">
            <a:extLst>
              <a:ext uri="{FF2B5EF4-FFF2-40B4-BE49-F238E27FC236}">
                <a16:creationId xmlns:a16="http://schemas.microsoft.com/office/drawing/2014/main" id="{27A27959-0FA9-A31B-E709-9A76A2F1D7AB}"/>
              </a:ext>
            </a:extLst>
          </p:cNvPr>
          <p:cNvSpPr/>
          <p:nvPr/>
        </p:nvSpPr>
        <p:spPr>
          <a:xfrm>
            <a:off x="8394736" y="3699400"/>
            <a:ext cx="181476" cy="17335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61;p18">
            <a:extLst>
              <a:ext uri="{FF2B5EF4-FFF2-40B4-BE49-F238E27FC236}">
                <a16:creationId xmlns:a16="http://schemas.microsoft.com/office/drawing/2014/main" id="{777FFFC3-8105-08C2-6ADD-AF0A548B92C3}"/>
              </a:ext>
            </a:extLst>
          </p:cNvPr>
          <p:cNvSpPr/>
          <p:nvPr/>
        </p:nvSpPr>
        <p:spPr>
          <a:xfrm rot="1280326">
            <a:off x="5862617" y="3346959"/>
            <a:ext cx="181458" cy="17332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827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304EE77-E0D6-75DD-73FE-86F76C0D369D}"/>
              </a:ext>
            </a:extLst>
          </p:cNvPr>
          <p:cNvSpPr txBox="1"/>
          <p:nvPr/>
        </p:nvSpPr>
        <p:spPr>
          <a:xfrm>
            <a:off x="1030569" y="822815"/>
            <a:ext cx="6552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 deuxième prototype </a:t>
            </a:r>
          </a:p>
        </p:txBody>
      </p:sp>
      <p:pic>
        <p:nvPicPr>
          <p:cNvPr id="7" name="Image 6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90BA46CA-97FE-EFC6-8257-010C8CB9A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25" y="1537190"/>
            <a:ext cx="4605213" cy="345391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C3ACAC1-C1B2-D082-6B73-D2C578CC48E8}"/>
              </a:ext>
            </a:extLst>
          </p:cNvPr>
          <p:cNvSpPr txBox="1"/>
          <p:nvPr/>
        </p:nvSpPr>
        <p:spPr>
          <a:xfrm>
            <a:off x="5736136" y="1794078"/>
            <a:ext cx="32191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Communication via Wifi</a:t>
            </a:r>
          </a:p>
          <a:p>
            <a:r>
              <a:rPr lang="fr-FR" dirty="0">
                <a:solidFill>
                  <a:schemeClr val="tx1"/>
                </a:solidFill>
              </a:rPr>
              <a:t>des valeurs calculées par les capteurs</a:t>
            </a:r>
          </a:p>
          <a:p>
            <a:r>
              <a:rPr lang="fr-FR" dirty="0">
                <a:solidFill>
                  <a:schemeClr val="tx1"/>
                </a:solidFill>
              </a:rPr>
              <a:t>et réceptions sur Arduino IoT CLOUD</a:t>
            </a:r>
          </a:p>
        </p:txBody>
      </p:sp>
      <p:grpSp>
        <p:nvGrpSpPr>
          <p:cNvPr id="11" name="Google Shape;845;p47">
            <a:extLst>
              <a:ext uri="{FF2B5EF4-FFF2-40B4-BE49-F238E27FC236}">
                <a16:creationId xmlns:a16="http://schemas.microsoft.com/office/drawing/2014/main" id="{5A1D045D-686F-D6AA-86CD-1693AD3D532C}"/>
              </a:ext>
            </a:extLst>
          </p:cNvPr>
          <p:cNvGrpSpPr/>
          <p:nvPr/>
        </p:nvGrpSpPr>
        <p:grpSpPr>
          <a:xfrm>
            <a:off x="5211024" y="1864274"/>
            <a:ext cx="391001" cy="382827"/>
            <a:chOff x="1236875" y="1623900"/>
            <a:chExt cx="465200" cy="455475"/>
          </a:xfrm>
        </p:grpSpPr>
        <p:sp>
          <p:nvSpPr>
            <p:cNvPr id="12" name="Google Shape;846;p47">
              <a:extLst>
                <a:ext uri="{FF2B5EF4-FFF2-40B4-BE49-F238E27FC236}">
                  <a16:creationId xmlns:a16="http://schemas.microsoft.com/office/drawing/2014/main" id="{140CB6DC-FFF4-5068-043C-F8EFDCF3A1DF}"/>
                </a:ext>
              </a:extLst>
            </p:cNvPr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47;p47">
              <a:extLst>
                <a:ext uri="{FF2B5EF4-FFF2-40B4-BE49-F238E27FC236}">
                  <a16:creationId xmlns:a16="http://schemas.microsoft.com/office/drawing/2014/main" id="{EAE68CBD-4F3D-E755-3C08-471CDB966A45}"/>
                </a:ext>
              </a:extLst>
            </p:cNvPr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48;p47">
              <a:extLst>
                <a:ext uri="{FF2B5EF4-FFF2-40B4-BE49-F238E27FC236}">
                  <a16:creationId xmlns:a16="http://schemas.microsoft.com/office/drawing/2014/main" id="{D531A404-4274-780D-C4F1-7698CDFE243F}"/>
                </a:ext>
              </a:extLst>
            </p:cNvPr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49;p47">
              <a:extLst>
                <a:ext uri="{FF2B5EF4-FFF2-40B4-BE49-F238E27FC236}">
                  <a16:creationId xmlns:a16="http://schemas.microsoft.com/office/drawing/2014/main" id="{3B1DC3D2-D140-A71C-C69E-7D81CC03C850}"/>
                </a:ext>
              </a:extLst>
            </p:cNvPr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50;p47">
              <a:extLst>
                <a:ext uri="{FF2B5EF4-FFF2-40B4-BE49-F238E27FC236}">
                  <a16:creationId xmlns:a16="http://schemas.microsoft.com/office/drawing/2014/main" id="{15F93B1D-E499-67C5-841F-4C9EC3446C46}"/>
                </a:ext>
              </a:extLst>
            </p:cNvPr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51;p47">
              <a:extLst>
                <a:ext uri="{FF2B5EF4-FFF2-40B4-BE49-F238E27FC236}">
                  <a16:creationId xmlns:a16="http://schemas.microsoft.com/office/drawing/2014/main" id="{D2E6A66D-6D36-5219-D7C4-22096A7CEB0F}"/>
                </a:ext>
              </a:extLst>
            </p:cNvPr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2;p47">
              <a:extLst>
                <a:ext uri="{FF2B5EF4-FFF2-40B4-BE49-F238E27FC236}">
                  <a16:creationId xmlns:a16="http://schemas.microsoft.com/office/drawing/2014/main" id="{3920E45C-FB28-0813-21B3-81FF160CBDB9}"/>
                </a:ext>
              </a:extLst>
            </p:cNvPr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50224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304EE77-E0D6-75DD-73FE-86F76C0D369D}"/>
              </a:ext>
            </a:extLst>
          </p:cNvPr>
          <p:cNvSpPr txBox="1"/>
          <p:nvPr/>
        </p:nvSpPr>
        <p:spPr>
          <a:xfrm>
            <a:off x="1030569" y="822815"/>
            <a:ext cx="6552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L’ESP 8266</a:t>
            </a:r>
          </a:p>
        </p:txBody>
      </p:sp>
      <p:pic>
        <p:nvPicPr>
          <p:cNvPr id="4" name="Image 3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1CBC5B4D-5E47-8BEE-914E-8548051E6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663" y="2314574"/>
            <a:ext cx="2857500" cy="2143125"/>
          </a:xfrm>
          <a:prstGeom prst="rect">
            <a:avLst/>
          </a:prstGeom>
        </p:spPr>
      </p:pic>
      <p:pic>
        <p:nvPicPr>
          <p:cNvPr id="6" name="Image 5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F67D13E2-C209-4AA3-36B4-7AC8778A4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4" y="687669"/>
            <a:ext cx="4303431" cy="43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54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7" name="Image 6" descr="Une image contenant noir&#10;&#10;Description générée automatiquement">
            <a:extLst>
              <a:ext uri="{FF2B5EF4-FFF2-40B4-BE49-F238E27FC236}">
                <a16:creationId xmlns:a16="http://schemas.microsoft.com/office/drawing/2014/main" id="{27F3D89D-E601-9E52-E942-3E08F98BD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6182" y="2000250"/>
            <a:ext cx="5588000" cy="3365500"/>
          </a:xfrm>
          <a:prstGeom prst="rect">
            <a:avLst/>
          </a:prstGeom>
        </p:spPr>
      </p:pic>
      <p:pic>
        <p:nvPicPr>
          <p:cNvPr id="16" name="Image 15" descr="Une image contenant fauteuil&#10;&#10;Description générée automatiquement">
            <a:extLst>
              <a:ext uri="{FF2B5EF4-FFF2-40B4-BE49-F238E27FC236}">
                <a16:creationId xmlns:a16="http://schemas.microsoft.com/office/drawing/2014/main" id="{C9296241-F933-6948-D1CD-5B5B0B2A5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011" y="2840035"/>
            <a:ext cx="2428875" cy="242887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2129DB4-9D20-B11A-F7B9-88565741A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368582">
            <a:off x="2041027" y="1632509"/>
            <a:ext cx="2028825" cy="2028825"/>
          </a:xfrm>
          <a:prstGeom prst="rect">
            <a:avLst/>
          </a:prstGeom>
        </p:spPr>
      </p:pic>
      <p:sp>
        <p:nvSpPr>
          <p:cNvPr id="24" name="Google Shape;211;p13">
            <a:extLst>
              <a:ext uri="{FF2B5EF4-FFF2-40B4-BE49-F238E27FC236}">
                <a16:creationId xmlns:a16="http://schemas.microsoft.com/office/drawing/2014/main" id="{1E15B237-B6D9-9441-EABB-38B4A23C86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Expérience Utilisateur</a:t>
            </a:r>
            <a:endParaRPr dirty="0"/>
          </a:p>
        </p:txBody>
      </p:sp>
      <p:grpSp>
        <p:nvGrpSpPr>
          <p:cNvPr id="25" name="Google Shape;1192;p47">
            <a:extLst>
              <a:ext uri="{FF2B5EF4-FFF2-40B4-BE49-F238E27FC236}">
                <a16:creationId xmlns:a16="http://schemas.microsoft.com/office/drawing/2014/main" id="{3BA19839-244D-F8A6-3888-EEACE2706536}"/>
              </a:ext>
            </a:extLst>
          </p:cNvPr>
          <p:cNvGrpSpPr/>
          <p:nvPr/>
        </p:nvGrpSpPr>
        <p:grpSpPr>
          <a:xfrm>
            <a:off x="5008657" y="772814"/>
            <a:ext cx="452420" cy="433992"/>
            <a:chOff x="5233525" y="4954450"/>
            <a:chExt cx="538275" cy="516350"/>
          </a:xfrm>
        </p:grpSpPr>
        <p:sp>
          <p:nvSpPr>
            <p:cNvPr id="26" name="Google Shape;1193;p47">
              <a:extLst>
                <a:ext uri="{FF2B5EF4-FFF2-40B4-BE49-F238E27FC236}">
                  <a16:creationId xmlns:a16="http://schemas.microsoft.com/office/drawing/2014/main" id="{C445A200-57D7-2E44-60ED-B4016EA2EDF0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94;p47">
              <a:extLst>
                <a:ext uri="{FF2B5EF4-FFF2-40B4-BE49-F238E27FC236}">
                  <a16:creationId xmlns:a16="http://schemas.microsoft.com/office/drawing/2014/main" id="{E8EAC6A0-1E6A-6FB1-1522-6EDF1B75EE55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95;p47">
              <a:extLst>
                <a:ext uri="{FF2B5EF4-FFF2-40B4-BE49-F238E27FC236}">
                  <a16:creationId xmlns:a16="http://schemas.microsoft.com/office/drawing/2014/main" id="{C460EB1F-01C7-61CE-2D41-04C4E411ED37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96;p47">
              <a:extLst>
                <a:ext uri="{FF2B5EF4-FFF2-40B4-BE49-F238E27FC236}">
                  <a16:creationId xmlns:a16="http://schemas.microsoft.com/office/drawing/2014/main" id="{5DB9C9F7-FBCF-8F4A-7EA1-8CC4E75911A4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7;p47">
              <a:extLst>
                <a:ext uri="{FF2B5EF4-FFF2-40B4-BE49-F238E27FC236}">
                  <a16:creationId xmlns:a16="http://schemas.microsoft.com/office/drawing/2014/main" id="{60715919-3F0C-B623-5CD8-1793F1145028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98;p47">
              <a:extLst>
                <a:ext uri="{FF2B5EF4-FFF2-40B4-BE49-F238E27FC236}">
                  <a16:creationId xmlns:a16="http://schemas.microsoft.com/office/drawing/2014/main" id="{82759F8F-5C27-52FF-AE35-72890A41530C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9;p47">
              <a:extLst>
                <a:ext uri="{FF2B5EF4-FFF2-40B4-BE49-F238E27FC236}">
                  <a16:creationId xmlns:a16="http://schemas.microsoft.com/office/drawing/2014/main" id="{C60CEA66-C626-24C5-0A81-FF37A8C02AD8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00;p47">
              <a:extLst>
                <a:ext uri="{FF2B5EF4-FFF2-40B4-BE49-F238E27FC236}">
                  <a16:creationId xmlns:a16="http://schemas.microsoft.com/office/drawing/2014/main" id="{CB55CB6A-70F6-1DFB-2E79-F1526FB46F03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01;p47">
              <a:extLst>
                <a:ext uri="{FF2B5EF4-FFF2-40B4-BE49-F238E27FC236}">
                  <a16:creationId xmlns:a16="http://schemas.microsoft.com/office/drawing/2014/main" id="{5D082ED8-1753-6807-3363-3C65EF085AF9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02;p47">
              <a:extLst>
                <a:ext uri="{FF2B5EF4-FFF2-40B4-BE49-F238E27FC236}">
                  <a16:creationId xmlns:a16="http://schemas.microsoft.com/office/drawing/2014/main" id="{65D65728-0CD3-9D41-2480-54F76F612F28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3;p47">
              <a:extLst>
                <a:ext uri="{FF2B5EF4-FFF2-40B4-BE49-F238E27FC236}">
                  <a16:creationId xmlns:a16="http://schemas.microsoft.com/office/drawing/2014/main" id="{D84D7D68-9775-4F48-BD89-A27113BFED47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B0CD36-C416-0C76-A598-72C2DABBD957}"/>
              </a:ext>
            </a:extLst>
          </p:cNvPr>
          <p:cNvSpPr/>
          <p:nvPr/>
        </p:nvSpPr>
        <p:spPr>
          <a:xfrm>
            <a:off x="910118" y="2118339"/>
            <a:ext cx="2519961" cy="19060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211;p13">
            <a:extLst>
              <a:ext uri="{FF2B5EF4-FFF2-40B4-BE49-F238E27FC236}">
                <a16:creationId xmlns:a16="http://schemas.microsoft.com/office/drawing/2014/main" id="{82BD5C32-EEC0-EFB2-C5DC-6151DD0BBE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Expérience Utilisateur</a:t>
            </a:r>
            <a:endParaRPr dirty="0"/>
          </a:p>
        </p:txBody>
      </p:sp>
      <p:grpSp>
        <p:nvGrpSpPr>
          <p:cNvPr id="6" name="Google Shape;1192;p47">
            <a:extLst>
              <a:ext uri="{FF2B5EF4-FFF2-40B4-BE49-F238E27FC236}">
                <a16:creationId xmlns:a16="http://schemas.microsoft.com/office/drawing/2014/main" id="{903DA203-D453-4AAD-A4BC-C6668AF0949E}"/>
              </a:ext>
            </a:extLst>
          </p:cNvPr>
          <p:cNvGrpSpPr/>
          <p:nvPr/>
        </p:nvGrpSpPr>
        <p:grpSpPr>
          <a:xfrm>
            <a:off x="5008657" y="772814"/>
            <a:ext cx="452420" cy="433992"/>
            <a:chOff x="5233525" y="4954450"/>
            <a:chExt cx="538275" cy="516350"/>
          </a:xfrm>
        </p:grpSpPr>
        <p:sp>
          <p:nvSpPr>
            <p:cNvPr id="7" name="Google Shape;1193;p47">
              <a:extLst>
                <a:ext uri="{FF2B5EF4-FFF2-40B4-BE49-F238E27FC236}">
                  <a16:creationId xmlns:a16="http://schemas.microsoft.com/office/drawing/2014/main" id="{61AFB227-63EC-2E94-6CA5-83B35B815B3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94;p47">
              <a:extLst>
                <a:ext uri="{FF2B5EF4-FFF2-40B4-BE49-F238E27FC236}">
                  <a16:creationId xmlns:a16="http://schemas.microsoft.com/office/drawing/2014/main" id="{D4608848-CE8D-9E49-6030-0FED1AE95025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95;p47">
              <a:extLst>
                <a:ext uri="{FF2B5EF4-FFF2-40B4-BE49-F238E27FC236}">
                  <a16:creationId xmlns:a16="http://schemas.microsoft.com/office/drawing/2014/main" id="{910BF390-9952-8331-A34D-4185491227E2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96;p47">
              <a:extLst>
                <a:ext uri="{FF2B5EF4-FFF2-40B4-BE49-F238E27FC236}">
                  <a16:creationId xmlns:a16="http://schemas.microsoft.com/office/drawing/2014/main" id="{363519CB-9155-B768-BC53-5BE1CDF2E357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97;p47">
              <a:extLst>
                <a:ext uri="{FF2B5EF4-FFF2-40B4-BE49-F238E27FC236}">
                  <a16:creationId xmlns:a16="http://schemas.microsoft.com/office/drawing/2014/main" id="{123F1800-8251-75D2-4B8C-7C4D6A5CDF70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98;p47">
              <a:extLst>
                <a:ext uri="{FF2B5EF4-FFF2-40B4-BE49-F238E27FC236}">
                  <a16:creationId xmlns:a16="http://schemas.microsoft.com/office/drawing/2014/main" id="{F1B7D060-A3D3-142E-89B8-AE10B83CF696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99;p47">
              <a:extLst>
                <a:ext uri="{FF2B5EF4-FFF2-40B4-BE49-F238E27FC236}">
                  <a16:creationId xmlns:a16="http://schemas.microsoft.com/office/drawing/2014/main" id="{11CDFE93-E4E0-BE1A-2654-0709B84BCA3F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00;p47">
              <a:extLst>
                <a:ext uri="{FF2B5EF4-FFF2-40B4-BE49-F238E27FC236}">
                  <a16:creationId xmlns:a16="http://schemas.microsoft.com/office/drawing/2014/main" id="{7BD71549-69DB-747C-49A5-44DB600D8B3A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01;p47">
              <a:extLst>
                <a:ext uri="{FF2B5EF4-FFF2-40B4-BE49-F238E27FC236}">
                  <a16:creationId xmlns:a16="http://schemas.microsoft.com/office/drawing/2014/main" id="{D675F4B0-9F4A-FA91-5793-725D5288C4C5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02;p47">
              <a:extLst>
                <a:ext uri="{FF2B5EF4-FFF2-40B4-BE49-F238E27FC236}">
                  <a16:creationId xmlns:a16="http://schemas.microsoft.com/office/drawing/2014/main" id="{053E268C-6287-8F4A-9293-1EB6FCE76666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03;p47">
              <a:extLst>
                <a:ext uri="{FF2B5EF4-FFF2-40B4-BE49-F238E27FC236}">
                  <a16:creationId xmlns:a16="http://schemas.microsoft.com/office/drawing/2014/main" id="{390066D1-06B1-1108-E51F-4D79FA1F5395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B7564250-287F-894F-5767-DBFECE7A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18" y="2145596"/>
            <a:ext cx="2494845" cy="1851565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3" name="Zoom de diapositive 32">
                <a:extLst>
                  <a:ext uri="{FF2B5EF4-FFF2-40B4-BE49-F238E27FC236}">
                    <a16:creationId xmlns:a16="http://schemas.microsoft.com/office/drawing/2014/main" id="{E522F745-F5CD-4846-6A67-A4E7013838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9238838"/>
                  </p:ext>
                </p:extLst>
              </p:nvPr>
            </p:nvGraphicFramePr>
            <p:xfrm>
              <a:off x="5833417" y="1491270"/>
              <a:ext cx="1888183" cy="1062103"/>
            </p:xfrm>
            <a:graphic>
              <a:graphicData uri="http://schemas.microsoft.com/office/powerpoint/2016/slidezoom">
                <pslz:sldZm>
                  <pslz:sldZmObj sldId="306" cId="994852426">
                    <pslz:zmPr id="{22CFE9F0-3823-724B-9690-56EDAB4313C4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88183" cy="10621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3" name="Zoom de diapositive 3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522F745-F5CD-4846-6A67-A4E7013838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3417" y="1491270"/>
                <a:ext cx="1888183" cy="10621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5" name="Zoom de diapositive 34">
                <a:extLst>
                  <a:ext uri="{FF2B5EF4-FFF2-40B4-BE49-F238E27FC236}">
                    <a16:creationId xmlns:a16="http://schemas.microsoft.com/office/drawing/2014/main" id="{B2DFDDE1-30A2-AD52-D1DB-F737F00214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5496064"/>
                  </p:ext>
                </p:extLst>
              </p:nvPr>
            </p:nvGraphicFramePr>
            <p:xfrm>
              <a:off x="5833417" y="2627488"/>
              <a:ext cx="1888183" cy="1062103"/>
            </p:xfrm>
            <a:graphic>
              <a:graphicData uri="http://schemas.microsoft.com/office/powerpoint/2016/slidezoom">
                <pslz:sldZm>
                  <pslz:sldZmObj sldId="307" cId="278473984">
                    <pslz:zmPr id="{8E2FB931-FD7B-D343-AC81-C4C2A1E9C65A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88183" cy="10621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5" name="Zoom de diapositive 3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2DFDDE1-30A2-AD52-D1DB-F737F00214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3417" y="2627488"/>
                <a:ext cx="1888183" cy="10621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7" name="Zoom de diapositive 36">
                <a:extLst>
                  <a:ext uri="{FF2B5EF4-FFF2-40B4-BE49-F238E27FC236}">
                    <a16:creationId xmlns:a16="http://schemas.microsoft.com/office/drawing/2014/main" id="{CFE8B920-3683-B850-104D-49EE893F08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3550496"/>
                  </p:ext>
                </p:extLst>
              </p:nvPr>
            </p:nvGraphicFramePr>
            <p:xfrm>
              <a:off x="5833417" y="3763706"/>
              <a:ext cx="1888183" cy="1062103"/>
            </p:xfrm>
            <a:graphic>
              <a:graphicData uri="http://schemas.microsoft.com/office/powerpoint/2016/slidezoom">
                <pslz:sldZm>
                  <pslz:sldZmObj sldId="308" cId="3496367255">
                    <pslz:zmPr id="{9336B304-1B57-4B4D-BD6A-89DC95620603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88183" cy="10621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7" name="Zoom de diapositive 3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FE8B920-3683-B850-104D-49EE893F08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33417" y="3763706"/>
                <a:ext cx="1888183" cy="10621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961D04A-5EBF-4AC1-D0B2-E5101F82E97D}"/>
              </a:ext>
            </a:extLst>
          </p:cNvPr>
          <p:cNvCxnSpPr/>
          <p:nvPr/>
        </p:nvCxnSpPr>
        <p:spPr>
          <a:xfrm flipV="1">
            <a:off x="3589867" y="2118339"/>
            <a:ext cx="1964266" cy="940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805E8802-CE7C-EE62-23C5-FD72140C2784}"/>
              </a:ext>
            </a:extLst>
          </p:cNvPr>
          <p:cNvCxnSpPr>
            <a:cxnSpLocks/>
          </p:cNvCxnSpPr>
          <p:nvPr/>
        </p:nvCxnSpPr>
        <p:spPr>
          <a:xfrm>
            <a:off x="3589867" y="3056365"/>
            <a:ext cx="1964266" cy="150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8B00BFD7-1867-0293-0CD5-434E4B5B4397}"/>
              </a:ext>
            </a:extLst>
          </p:cNvPr>
          <p:cNvCxnSpPr>
            <a:cxnSpLocks/>
          </p:cNvCxnSpPr>
          <p:nvPr/>
        </p:nvCxnSpPr>
        <p:spPr>
          <a:xfrm>
            <a:off x="3589867" y="3071378"/>
            <a:ext cx="1871210" cy="1102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628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1" name="Google Shape;211;p13">
            <a:extLst>
              <a:ext uri="{FF2B5EF4-FFF2-40B4-BE49-F238E27FC236}">
                <a16:creationId xmlns:a16="http://schemas.microsoft.com/office/drawing/2014/main" id="{08EDF5BC-BC31-3366-EF0D-5503B7DEF6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Coûts et profits par produits</a:t>
            </a:r>
            <a:endParaRPr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E203B4D-0926-1D5F-0C01-1EC485E4E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50" y="1563200"/>
            <a:ext cx="5181600" cy="3022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L’avenir du projet </a:t>
            </a:r>
            <a:endParaRPr dirty="0"/>
          </a:p>
        </p:txBody>
      </p:sp>
      <p:sp>
        <p:nvSpPr>
          <p:cNvPr id="492" name="Google Shape;492;p37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grpSp>
        <p:nvGrpSpPr>
          <p:cNvPr id="4" name="Google Shape;250;p18">
            <a:extLst>
              <a:ext uri="{FF2B5EF4-FFF2-40B4-BE49-F238E27FC236}">
                <a16:creationId xmlns:a16="http://schemas.microsoft.com/office/drawing/2014/main" id="{6E63FE9E-5249-5458-AD46-F3DF8EC0EAE1}"/>
              </a:ext>
            </a:extLst>
          </p:cNvPr>
          <p:cNvGrpSpPr/>
          <p:nvPr/>
        </p:nvGrpSpPr>
        <p:grpSpPr>
          <a:xfrm>
            <a:off x="6526118" y="2046300"/>
            <a:ext cx="1909532" cy="1909527"/>
            <a:chOff x="6643075" y="3664250"/>
            <a:chExt cx="407950" cy="407975"/>
          </a:xfrm>
        </p:grpSpPr>
        <p:sp>
          <p:nvSpPr>
            <p:cNvPr id="5" name="Google Shape;251;p18">
              <a:extLst>
                <a:ext uri="{FF2B5EF4-FFF2-40B4-BE49-F238E27FC236}">
                  <a16:creationId xmlns:a16="http://schemas.microsoft.com/office/drawing/2014/main" id="{577ED690-A0C8-D6D2-1DA7-A1CFAB08390B}"/>
                </a:ext>
              </a:extLst>
            </p:cNvPr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2;p18">
              <a:extLst>
                <a:ext uri="{FF2B5EF4-FFF2-40B4-BE49-F238E27FC236}">
                  <a16:creationId xmlns:a16="http://schemas.microsoft.com/office/drawing/2014/main" id="{C928218D-C79F-1C61-3CC8-D7A4C8C4ACFE}"/>
                </a:ext>
              </a:extLst>
            </p:cNvPr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253;p18">
            <a:extLst>
              <a:ext uri="{FF2B5EF4-FFF2-40B4-BE49-F238E27FC236}">
                <a16:creationId xmlns:a16="http://schemas.microsoft.com/office/drawing/2014/main" id="{8185C93A-DA67-46A8-6951-C5618C5E00A5}"/>
              </a:ext>
            </a:extLst>
          </p:cNvPr>
          <p:cNvGrpSpPr/>
          <p:nvPr/>
        </p:nvGrpSpPr>
        <p:grpSpPr>
          <a:xfrm rot="-587471">
            <a:off x="6414115" y="4204794"/>
            <a:ext cx="785066" cy="785066"/>
            <a:chOff x="576250" y="4319400"/>
            <a:chExt cx="442075" cy="442050"/>
          </a:xfrm>
        </p:grpSpPr>
        <p:sp>
          <p:nvSpPr>
            <p:cNvPr id="8" name="Google Shape;254;p18">
              <a:extLst>
                <a:ext uri="{FF2B5EF4-FFF2-40B4-BE49-F238E27FC236}">
                  <a16:creationId xmlns:a16="http://schemas.microsoft.com/office/drawing/2014/main" id="{C24E8E62-AD8B-BA6E-43E8-BDA7A446C604}"/>
                </a:ext>
              </a:extLst>
            </p:cNvPr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5;p18">
              <a:extLst>
                <a:ext uri="{FF2B5EF4-FFF2-40B4-BE49-F238E27FC236}">
                  <a16:creationId xmlns:a16="http://schemas.microsoft.com/office/drawing/2014/main" id="{615D689F-0A56-A90B-DEE3-1EEA1D1C5FD1}"/>
                </a:ext>
              </a:extLst>
            </p:cNvPr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6;p18">
              <a:extLst>
                <a:ext uri="{FF2B5EF4-FFF2-40B4-BE49-F238E27FC236}">
                  <a16:creationId xmlns:a16="http://schemas.microsoft.com/office/drawing/2014/main" id="{529A4D65-7271-EE02-6166-6CC9D82E5481}"/>
                </a:ext>
              </a:extLst>
            </p:cNvPr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7;p18">
              <a:extLst>
                <a:ext uri="{FF2B5EF4-FFF2-40B4-BE49-F238E27FC236}">
                  <a16:creationId xmlns:a16="http://schemas.microsoft.com/office/drawing/2014/main" id="{EF7B605B-ADB2-514D-71EE-CE22B40D50F1}"/>
                </a:ext>
              </a:extLst>
            </p:cNvPr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258;p18">
            <a:extLst>
              <a:ext uri="{FF2B5EF4-FFF2-40B4-BE49-F238E27FC236}">
                <a16:creationId xmlns:a16="http://schemas.microsoft.com/office/drawing/2014/main" id="{28E83D6C-1A09-D3AC-484E-4ED0E316D160}"/>
              </a:ext>
            </a:extLst>
          </p:cNvPr>
          <p:cNvSpPr/>
          <p:nvPr/>
        </p:nvSpPr>
        <p:spPr>
          <a:xfrm>
            <a:off x="6069417" y="2487316"/>
            <a:ext cx="298471" cy="28499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59;p18">
            <a:extLst>
              <a:ext uri="{FF2B5EF4-FFF2-40B4-BE49-F238E27FC236}">
                <a16:creationId xmlns:a16="http://schemas.microsoft.com/office/drawing/2014/main" id="{77B82A28-2145-B29F-D867-6FCE83D7D9A7}"/>
              </a:ext>
            </a:extLst>
          </p:cNvPr>
          <p:cNvSpPr/>
          <p:nvPr/>
        </p:nvSpPr>
        <p:spPr>
          <a:xfrm rot="2697367">
            <a:off x="8036292" y="3946377"/>
            <a:ext cx="453095" cy="43263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60;p18">
            <a:extLst>
              <a:ext uri="{FF2B5EF4-FFF2-40B4-BE49-F238E27FC236}">
                <a16:creationId xmlns:a16="http://schemas.microsoft.com/office/drawing/2014/main" id="{27A27959-0FA9-A31B-E709-9A76A2F1D7AB}"/>
              </a:ext>
            </a:extLst>
          </p:cNvPr>
          <p:cNvSpPr/>
          <p:nvPr/>
        </p:nvSpPr>
        <p:spPr>
          <a:xfrm>
            <a:off x="8394736" y="3699400"/>
            <a:ext cx="181476" cy="17335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61;p18">
            <a:extLst>
              <a:ext uri="{FF2B5EF4-FFF2-40B4-BE49-F238E27FC236}">
                <a16:creationId xmlns:a16="http://schemas.microsoft.com/office/drawing/2014/main" id="{777FFFC3-8105-08C2-6ADD-AF0A548B92C3}"/>
              </a:ext>
            </a:extLst>
          </p:cNvPr>
          <p:cNvSpPr/>
          <p:nvPr/>
        </p:nvSpPr>
        <p:spPr>
          <a:xfrm rot="1280326">
            <a:off x="5862617" y="3346959"/>
            <a:ext cx="181458" cy="17332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840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BCEF18-E455-C112-9782-48043F95F2EB}"/>
              </a:ext>
            </a:extLst>
          </p:cNvPr>
          <p:cNvSpPr/>
          <p:nvPr/>
        </p:nvSpPr>
        <p:spPr>
          <a:xfrm>
            <a:off x="5068711" y="1546577"/>
            <a:ext cx="3694290" cy="27557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977899" y="4291289"/>
            <a:ext cx="238503" cy="18597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304EE77-E0D6-75DD-73FE-86F76C0D369D}"/>
              </a:ext>
            </a:extLst>
          </p:cNvPr>
          <p:cNvSpPr txBox="1"/>
          <p:nvPr/>
        </p:nvSpPr>
        <p:spPr>
          <a:xfrm>
            <a:off x="1030569" y="835378"/>
            <a:ext cx="6374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Un nouveau design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61B580-E8AB-BBEE-08BB-1FE827E37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711" y="1738489"/>
            <a:ext cx="3694289" cy="2611748"/>
          </a:xfrm>
          <a:prstGeom prst="rect">
            <a:avLst/>
          </a:prstGeom>
        </p:spPr>
      </p:pic>
      <p:pic>
        <p:nvPicPr>
          <p:cNvPr id="9" name="Image 8" descr="Une image contenant table, intérieur, fenêtre, plante&#10;&#10;Description générée automatiquement">
            <a:extLst>
              <a:ext uri="{FF2B5EF4-FFF2-40B4-BE49-F238E27FC236}">
                <a16:creationId xmlns:a16="http://schemas.microsoft.com/office/drawing/2014/main" id="{C74D4C36-D4E6-BB6C-88D6-E38C1FAA4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546577"/>
            <a:ext cx="4589820" cy="274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78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304EE77-E0D6-75DD-73FE-86F76C0D369D}"/>
              </a:ext>
            </a:extLst>
          </p:cNvPr>
          <p:cNvSpPr txBox="1"/>
          <p:nvPr/>
        </p:nvSpPr>
        <p:spPr>
          <a:xfrm>
            <a:off x="1030569" y="822815"/>
            <a:ext cx="6552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Une indépendance des services Arduino</a:t>
            </a:r>
          </a:p>
        </p:txBody>
      </p:sp>
      <p:pic>
        <p:nvPicPr>
          <p:cNvPr id="4" name="Image 3" descr="Une image contenant texte, ordinateur, intérieur, équipement électronique&#10;&#10;Description générée automatiquement">
            <a:extLst>
              <a:ext uri="{FF2B5EF4-FFF2-40B4-BE49-F238E27FC236}">
                <a16:creationId xmlns:a16="http://schemas.microsoft.com/office/drawing/2014/main" id="{4E82833F-4B87-8A87-1E96-19AB8057F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78" y="1155444"/>
            <a:ext cx="4219222" cy="383565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A92AE5A-3BA1-8377-A064-7C76BFB27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325" y="2069986"/>
            <a:ext cx="4762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25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91192B4-F186-5291-6EB4-0320DD67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49300"/>
            <a:ext cx="8077200" cy="4394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4"/>
          <p:cNvSpPr txBox="1">
            <a:spLocks noGrp="1"/>
          </p:cNvSpPr>
          <p:nvPr>
            <p:ph type="subTitle" idx="4294967295"/>
          </p:nvPr>
        </p:nvSpPr>
        <p:spPr>
          <a:xfrm>
            <a:off x="1114642" y="1773141"/>
            <a:ext cx="3457358" cy="22815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4"/>
                </a:solidFill>
              </a:rPr>
              <a:t>DES QUESTIONS ?</a:t>
            </a:r>
            <a:endParaRPr sz="3600" b="1" dirty="0">
              <a:solidFill>
                <a:schemeClr val="accent4"/>
              </a:solidFill>
            </a:endParaRPr>
          </a:p>
        </p:txBody>
      </p:sp>
      <p:sp>
        <p:nvSpPr>
          <p:cNvPr id="464" name="Google Shape;464;p3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465" name="Google Shape;465;p34"/>
          <p:cNvGrpSpPr/>
          <p:nvPr/>
        </p:nvGrpSpPr>
        <p:grpSpPr>
          <a:xfrm rot="10800000">
            <a:off x="5014102" y="1109741"/>
            <a:ext cx="4122748" cy="2955434"/>
            <a:chOff x="291713" y="847485"/>
            <a:chExt cx="489987" cy="351315"/>
          </a:xfrm>
        </p:grpSpPr>
        <p:sp>
          <p:nvSpPr>
            <p:cNvPr id="466" name="Google Shape;466;p34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34"/>
          <p:cNvGrpSpPr/>
          <p:nvPr/>
        </p:nvGrpSpPr>
        <p:grpSpPr>
          <a:xfrm>
            <a:off x="5781655" y="2060399"/>
            <a:ext cx="958428" cy="901731"/>
            <a:chOff x="5972700" y="2330200"/>
            <a:chExt cx="411625" cy="387275"/>
          </a:xfrm>
        </p:grpSpPr>
        <p:sp>
          <p:nvSpPr>
            <p:cNvPr id="469" name="Google Shape;469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E440900-4EEE-4D81-FAB2-B0CBFEBE5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613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2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00DEB68-6A66-9408-8197-F2F097757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3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339AD3-48B7-9EE1-8E15-2489700F8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022" y="0"/>
            <a:ext cx="33189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67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24005575-E444-F721-856C-87D8CEC9ADC7}"/>
              </a:ext>
            </a:extLst>
          </p:cNvPr>
          <p:cNvSpPr/>
          <p:nvPr/>
        </p:nvSpPr>
        <p:spPr bwMode="auto">
          <a:xfrm>
            <a:off x="0" y="14287"/>
            <a:ext cx="15673388" cy="1282453"/>
          </a:xfrm>
          <a:prstGeom prst="rect">
            <a:avLst/>
          </a:prstGeom>
          <a:solidFill>
            <a:schemeClr val="tx2">
              <a:lumMod val="85000"/>
              <a:lumOff val="15000"/>
              <a:alpha val="62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8000" dirty="0">
                <a:solidFill>
                  <a:schemeClr val="tx1"/>
                </a:solidFill>
              </a:rPr>
              <a:t>Sommaire</a:t>
            </a:r>
            <a:r>
              <a:rPr lang="en-US" sz="8000" dirty="0">
                <a:solidFill>
                  <a:schemeClr val="tx1"/>
                </a:solidFill>
              </a:rPr>
              <a:t> </a:t>
            </a:r>
            <a:r>
              <a:rPr kumimoji="0" lang="en-US" sz="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: </a:t>
            </a:r>
          </a:p>
        </p:txBody>
      </p:sp>
      <p:grpSp>
        <p:nvGrpSpPr>
          <p:cNvPr id="53" name="Google Shape;974;p47">
            <a:extLst>
              <a:ext uri="{FF2B5EF4-FFF2-40B4-BE49-F238E27FC236}">
                <a16:creationId xmlns:a16="http://schemas.microsoft.com/office/drawing/2014/main" id="{AB5B1136-C4F0-CB48-1C80-295A359362CA}"/>
              </a:ext>
            </a:extLst>
          </p:cNvPr>
          <p:cNvGrpSpPr/>
          <p:nvPr/>
        </p:nvGrpSpPr>
        <p:grpSpPr>
          <a:xfrm>
            <a:off x="1682812" y="3698854"/>
            <a:ext cx="360301" cy="295814"/>
            <a:chOff x="2599525" y="3688600"/>
            <a:chExt cx="428675" cy="351950"/>
          </a:xfrm>
        </p:grpSpPr>
        <p:sp>
          <p:nvSpPr>
            <p:cNvPr id="54" name="Google Shape;975;p47">
              <a:extLst>
                <a:ext uri="{FF2B5EF4-FFF2-40B4-BE49-F238E27FC236}">
                  <a16:creationId xmlns:a16="http://schemas.microsoft.com/office/drawing/2014/main" id="{2304C7ED-E4FA-C430-C900-94B956E0012F}"/>
                </a:ext>
              </a:extLst>
            </p:cNvPr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" name="Google Shape;976;p47">
              <a:extLst>
                <a:ext uri="{FF2B5EF4-FFF2-40B4-BE49-F238E27FC236}">
                  <a16:creationId xmlns:a16="http://schemas.microsoft.com/office/drawing/2014/main" id="{B8B5D203-8E1F-1196-97DE-97B368261DD1}"/>
                </a:ext>
              </a:extLst>
            </p:cNvPr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6" name="Google Shape;977;p47">
              <a:extLst>
                <a:ext uri="{FF2B5EF4-FFF2-40B4-BE49-F238E27FC236}">
                  <a16:creationId xmlns:a16="http://schemas.microsoft.com/office/drawing/2014/main" id="{02E8B64A-BD2D-E7AC-8AB1-53094FD41E89}"/>
                </a:ext>
              </a:extLst>
            </p:cNvPr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oogle Shape;1009;p47">
            <a:extLst>
              <a:ext uri="{FF2B5EF4-FFF2-40B4-BE49-F238E27FC236}">
                <a16:creationId xmlns:a16="http://schemas.microsoft.com/office/drawing/2014/main" id="{6D65A24B-D8B9-4592-876F-8EEDBFC8D189}"/>
              </a:ext>
            </a:extLst>
          </p:cNvPr>
          <p:cNvGrpSpPr/>
          <p:nvPr/>
        </p:nvGrpSpPr>
        <p:grpSpPr>
          <a:xfrm>
            <a:off x="6822588" y="1870438"/>
            <a:ext cx="371564" cy="371543"/>
            <a:chOff x="576250" y="4319400"/>
            <a:chExt cx="442075" cy="442050"/>
          </a:xfrm>
        </p:grpSpPr>
        <p:sp>
          <p:nvSpPr>
            <p:cNvPr id="58" name="Google Shape;1010;p47">
              <a:extLst>
                <a:ext uri="{FF2B5EF4-FFF2-40B4-BE49-F238E27FC236}">
                  <a16:creationId xmlns:a16="http://schemas.microsoft.com/office/drawing/2014/main" id="{436E7E6E-F863-BD78-FA05-B1C9ABD51519}"/>
                </a:ext>
              </a:extLst>
            </p:cNvPr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9" name="Google Shape;1011;p47">
              <a:extLst>
                <a:ext uri="{FF2B5EF4-FFF2-40B4-BE49-F238E27FC236}">
                  <a16:creationId xmlns:a16="http://schemas.microsoft.com/office/drawing/2014/main" id="{B8B3E0F8-91AE-A190-193D-7A2983FAE9BF}"/>
                </a:ext>
              </a:extLst>
            </p:cNvPr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0" name="Google Shape;1012;p47">
              <a:extLst>
                <a:ext uri="{FF2B5EF4-FFF2-40B4-BE49-F238E27FC236}">
                  <a16:creationId xmlns:a16="http://schemas.microsoft.com/office/drawing/2014/main" id="{64ECDB85-EF4C-0789-7C5B-0A1D5015E433}"/>
                </a:ext>
              </a:extLst>
            </p:cNvPr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1" name="Google Shape;1013;p47">
              <a:extLst>
                <a:ext uri="{FF2B5EF4-FFF2-40B4-BE49-F238E27FC236}">
                  <a16:creationId xmlns:a16="http://schemas.microsoft.com/office/drawing/2014/main" id="{C005C317-29B5-288D-BB68-05E93AC6BD42}"/>
                </a:ext>
              </a:extLst>
            </p:cNvPr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oogle Shape;940;p47">
            <a:extLst>
              <a:ext uri="{FF2B5EF4-FFF2-40B4-BE49-F238E27FC236}">
                <a16:creationId xmlns:a16="http://schemas.microsoft.com/office/drawing/2014/main" id="{2A5D1901-6FFA-B3EF-B44E-C1D8D09F8A03}"/>
              </a:ext>
            </a:extLst>
          </p:cNvPr>
          <p:cNvGrpSpPr/>
          <p:nvPr/>
        </p:nvGrpSpPr>
        <p:grpSpPr>
          <a:xfrm>
            <a:off x="4378033" y="2815679"/>
            <a:ext cx="387933" cy="367467"/>
            <a:chOff x="2583100" y="2973775"/>
            <a:chExt cx="461550" cy="437200"/>
          </a:xfrm>
        </p:grpSpPr>
        <p:sp>
          <p:nvSpPr>
            <p:cNvPr id="63" name="Google Shape;941;p47">
              <a:extLst>
                <a:ext uri="{FF2B5EF4-FFF2-40B4-BE49-F238E27FC236}">
                  <a16:creationId xmlns:a16="http://schemas.microsoft.com/office/drawing/2014/main" id="{4812FCE1-A930-D345-8669-20EE771B7BBC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64" name="Google Shape;942;p47">
              <a:extLst>
                <a:ext uri="{FF2B5EF4-FFF2-40B4-BE49-F238E27FC236}">
                  <a16:creationId xmlns:a16="http://schemas.microsoft.com/office/drawing/2014/main" id="{B8A10947-F52C-532C-2133-9643DEE5C078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3CAE0862-440D-3534-8E17-20F2A3FCE6ED}"/>
              </a:ext>
            </a:extLst>
          </p:cNvPr>
          <p:cNvSpPr txBox="1"/>
          <p:nvPr/>
        </p:nvSpPr>
        <p:spPr>
          <a:xfrm>
            <a:off x="987863" y="4132321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Idées et conceptions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4B1C0C3-94E6-E372-AFBF-E611394A157F}"/>
              </a:ext>
            </a:extLst>
          </p:cNvPr>
          <p:cNvSpPr txBox="1"/>
          <p:nvPr/>
        </p:nvSpPr>
        <p:spPr>
          <a:xfrm>
            <a:off x="3146874" y="3320953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Développement et aspect technique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D16A372-F13C-4765-1112-D359F605A09D}"/>
              </a:ext>
            </a:extLst>
          </p:cNvPr>
          <p:cNvSpPr txBox="1"/>
          <p:nvPr/>
        </p:nvSpPr>
        <p:spPr>
          <a:xfrm>
            <a:off x="5709610" y="2460346"/>
            <a:ext cx="2969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Un produit indépendant et innovant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111917" y="8381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Évolution</a:t>
            </a:r>
            <a:r>
              <a:rPr lang="en" dirty="0"/>
              <a:t> du </a:t>
            </a:r>
            <a:r>
              <a:rPr lang="en" dirty="0" err="1"/>
              <a:t>projet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9" name="Google Shape;783;p47">
            <a:extLst>
              <a:ext uri="{FF2B5EF4-FFF2-40B4-BE49-F238E27FC236}">
                <a16:creationId xmlns:a16="http://schemas.microsoft.com/office/drawing/2014/main" id="{549B2ECE-B949-F2A3-7116-1DDFB70E452E}"/>
              </a:ext>
            </a:extLst>
          </p:cNvPr>
          <p:cNvGrpSpPr/>
          <p:nvPr/>
        </p:nvGrpSpPr>
        <p:grpSpPr>
          <a:xfrm>
            <a:off x="4713071" y="790109"/>
            <a:ext cx="342903" cy="447293"/>
            <a:chOff x="590250" y="244200"/>
            <a:chExt cx="407975" cy="532175"/>
          </a:xfrm>
        </p:grpSpPr>
        <p:sp>
          <p:nvSpPr>
            <p:cNvPr id="10" name="Google Shape;784;p47">
              <a:extLst>
                <a:ext uri="{FF2B5EF4-FFF2-40B4-BE49-F238E27FC236}">
                  <a16:creationId xmlns:a16="http://schemas.microsoft.com/office/drawing/2014/main" id="{8EAF71D1-6973-E259-DDD5-FCAE7BA77439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85;p47">
              <a:extLst>
                <a:ext uri="{FF2B5EF4-FFF2-40B4-BE49-F238E27FC236}">
                  <a16:creationId xmlns:a16="http://schemas.microsoft.com/office/drawing/2014/main" id="{FB8BBD0D-FD76-B068-67C1-187B9FFDA051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86;p47">
              <a:extLst>
                <a:ext uri="{FF2B5EF4-FFF2-40B4-BE49-F238E27FC236}">
                  <a16:creationId xmlns:a16="http://schemas.microsoft.com/office/drawing/2014/main" id="{79BC1627-F432-6EA6-F2C7-67BCE7DF727D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87;p47">
              <a:extLst>
                <a:ext uri="{FF2B5EF4-FFF2-40B4-BE49-F238E27FC236}">
                  <a16:creationId xmlns:a16="http://schemas.microsoft.com/office/drawing/2014/main" id="{25916C22-20CA-C1B3-B73D-3A44DCC93E8A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8;p47">
              <a:extLst>
                <a:ext uri="{FF2B5EF4-FFF2-40B4-BE49-F238E27FC236}">
                  <a16:creationId xmlns:a16="http://schemas.microsoft.com/office/drawing/2014/main" id="{84F84DF7-4B87-0B33-BA39-F1DAC082391D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89;p47">
              <a:extLst>
                <a:ext uri="{FF2B5EF4-FFF2-40B4-BE49-F238E27FC236}">
                  <a16:creationId xmlns:a16="http://schemas.microsoft.com/office/drawing/2014/main" id="{C1D97B2F-1A82-8C9A-35DD-4681B7847110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90;p47">
              <a:extLst>
                <a:ext uri="{FF2B5EF4-FFF2-40B4-BE49-F238E27FC236}">
                  <a16:creationId xmlns:a16="http://schemas.microsoft.com/office/drawing/2014/main" id="{07F0F0CA-2529-6F77-3C92-D245DEB24DB8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91;p47">
              <a:extLst>
                <a:ext uri="{FF2B5EF4-FFF2-40B4-BE49-F238E27FC236}">
                  <a16:creationId xmlns:a16="http://schemas.microsoft.com/office/drawing/2014/main" id="{CD8D127B-ADEF-3F4C-F591-42923149FF62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92;p47">
              <a:extLst>
                <a:ext uri="{FF2B5EF4-FFF2-40B4-BE49-F238E27FC236}">
                  <a16:creationId xmlns:a16="http://schemas.microsoft.com/office/drawing/2014/main" id="{814CB09C-055D-D628-C336-634CB39D7960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3;p47">
              <a:extLst>
                <a:ext uri="{FF2B5EF4-FFF2-40B4-BE49-F238E27FC236}">
                  <a16:creationId xmlns:a16="http://schemas.microsoft.com/office/drawing/2014/main" id="{1095B653-9439-B5CD-054A-C49CAAF50AA8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794;p47">
              <a:extLst>
                <a:ext uri="{FF2B5EF4-FFF2-40B4-BE49-F238E27FC236}">
                  <a16:creationId xmlns:a16="http://schemas.microsoft.com/office/drawing/2014/main" id="{CE5CFE83-90FB-2D71-286C-BDDC9EC89593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5;p47">
              <a:extLst>
                <a:ext uri="{FF2B5EF4-FFF2-40B4-BE49-F238E27FC236}">
                  <a16:creationId xmlns:a16="http://schemas.microsoft.com/office/drawing/2014/main" id="{81B0E6AE-5012-BA81-24A4-A160051749C9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6;p47">
              <a:extLst>
                <a:ext uri="{FF2B5EF4-FFF2-40B4-BE49-F238E27FC236}">
                  <a16:creationId xmlns:a16="http://schemas.microsoft.com/office/drawing/2014/main" id="{5EC1BF36-7475-82C0-CF07-6D6A211C2A95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7;p47">
              <a:extLst>
                <a:ext uri="{FF2B5EF4-FFF2-40B4-BE49-F238E27FC236}">
                  <a16:creationId xmlns:a16="http://schemas.microsoft.com/office/drawing/2014/main" id="{EB5D83C7-A241-04B0-084F-A68D556758C0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roup 1">
            <a:extLst>
              <a:ext uri="{FF2B5EF4-FFF2-40B4-BE49-F238E27FC236}">
                <a16:creationId xmlns:a16="http://schemas.microsoft.com/office/drawing/2014/main" id="{16136DE6-E788-6612-0B0F-9FEEE215CBF0}"/>
              </a:ext>
            </a:extLst>
          </p:cNvPr>
          <p:cNvGrpSpPr/>
          <p:nvPr/>
        </p:nvGrpSpPr>
        <p:grpSpPr>
          <a:xfrm>
            <a:off x="573118" y="2136453"/>
            <a:ext cx="8067057" cy="2027650"/>
            <a:chOff x="2757488" y="4891089"/>
            <a:chExt cx="18846203" cy="4983162"/>
          </a:xfrm>
        </p:grpSpPr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0607F67E-F76A-F201-E274-9FF2ADF168B9}"/>
                </a:ext>
              </a:extLst>
            </p:cNvPr>
            <p:cNvSpPr/>
            <p:nvPr/>
          </p:nvSpPr>
          <p:spPr bwMode="auto">
            <a:xfrm>
              <a:off x="13920192" y="4891089"/>
              <a:ext cx="7683499" cy="4940301"/>
            </a:xfrm>
            <a:custGeom>
              <a:avLst/>
              <a:gdLst>
                <a:gd name="connsiteX0" fmla="*/ 0 w 7683499"/>
                <a:gd name="connsiteY0" fmla="*/ 0 h 4953000"/>
                <a:gd name="connsiteX1" fmla="*/ 6292845 w 7683499"/>
                <a:gd name="connsiteY1" fmla="*/ 0 h 4953000"/>
                <a:gd name="connsiteX2" fmla="*/ 7683499 w 7683499"/>
                <a:gd name="connsiteY2" fmla="*/ 2476500 h 4953000"/>
                <a:gd name="connsiteX3" fmla="*/ 6292845 w 7683499"/>
                <a:gd name="connsiteY3" fmla="*/ 4953000 h 4953000"/>
                <a:gd name="connsiteX4" fmla="*/ 0 w 7683499"/>
                <a:gd name="connsiteY4" fmla="*/ 4953000 h 495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3499" h="4953000">
                  <a:moveTo>
                    <a:pt x="0" y="0"/>
                  </a:moveTo>
                  <a:lnTo>
                    <a:pt x="6292845" y="0"/>
                  </a:lnTo>
                  <a:lnTo>
                    <a:pt x="7683499" y="2476500"/>
                  </a:lnTo>
                  <a:lnTo>
                    <a:pt x="6292845" y="4953000"/>
                  </a:lnTo>
                  <a:lnTo>
                    <a:pt x="0" y="495300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  <a:alpha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4" name="AutoShape 3">
              <a:extLst>
                <a:ext uri="{FF2B5EF4-FFF2-40B4-BE49-F238E27FC236}">
                  <a16:creationId xmlns:a16="http://schemas.microsoft.com/office/drawing/2014/main" id="{25DAC55B-0620-B75A-FB99-171137515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050" y="4891089"/>
              <a:ext cx="7672388" cy="4983162"/>
            </a:xfrm>
            <a:prstGeom prst="rightArrow">
              <a:avLst>
                <a:gd name="adj1" fmla="val 100000"/>
                <a:gd name="adj2" fmla="val 27518"/>
              </a:avLst>
            </a:prstGeom>
            <a:solidFill>
              <a:schemeClr val="accent2"/>
            </a:solidFill>
            <a:ln w="889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5" name="AutoShape 4">
              <a:extLst>
                <a:ext uri="{FF2B5EF4-FFF2-40B4-BE49-F238E27FC236}">
                  <a16:creationId xmlns:a16="http://schemas.microsoft.com/office/drawing/2014/main" id="{711A9FB1-5FE2-2F55-6F47-1B8555670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7488" y="4891089"/>
              <a:ext cx="6921500" cy="4940300"/>
            </a:xfrm>
            <a:prstGeom prst="rightArrow">
              <a:avLst>
                <a:gd name="adj1" fmla="val 100000"/>
                <a:gd name="adj2" fmla="val 27547"/>
              </a:avLst>
            </a:prstGeom>
            <a:solidFill>
              <a:schemeClr val="bg2">
                <a:lumMod val="20000"/>
                <a:lumOff val="80000"/>
              </a:schemeClr>
            </a:solidFill>
            <a:ln w="889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6" name="Rectangle 9">
              <a:extLst>
                <a:ext uri="{FF2B5EF4-FFF2-40B4-BE49-F238E27FC236}">
                  <a16:creationId xmlns:a16="http://schemas.microsoft.com/office/drawing/2014/main" id="{DAF35CC5-C4B2-2722-04C1-91797B13F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5254" y="5187755"/>
              <a:ext cx="4765967" cy="4106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200000"/>
                </a:lnSpc>
              </a:pPr>
              <a:r>
                <a:rPr lang="fr-FR" sz="11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Roboto Regular" charset="0"/>
                </a:rPr>
                <a:t>Aspect technique</a:t>
              </a:r>
              <a:endParaRPr lang="fr-F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Regular" charset="0"/>
              </a:endParaRPr>
            </a:p>
            <a:p>
              <a:pPr algn="l">
                <a:lnSpc>
                  <a:spcPct val="200000"/>
                </a:lnSpc>
              </a:pPr>
              <a:r>
                <a:rPr lang="fr-FR" sz="11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Roboto Regular" charset="0"/>
                </a:rPr>
                <a:t>Première programmation et brouillon pour l’utilisation du microcontrôleur avec ses différents capteurs. </a:t>
              </a:r>
            </a:p>
          </p:txBody>
        </p:sp>
        <p:sp>
          <p:nvSpPr>
            <p:cNvPr id="37" name="Rectangle 9">
              <a:extLst>
                <a:ext uri="{FF2B5EF4-FFF2-40B4-BE49-F238E27FC236}">
                  <a16:creationId xmlns:a16="http://schemas.microsoft.com/office/drawing/2014/main" id="{F569E35E-F127-45F8-B8ED-D24AAC5ED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6885" y="5164222"/>
              <a:ext cx="5024665" cy="4130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200000"/>
                </a:lnSpc>
              </a:pPr>
              <a:r>
                <a:rPr lang="fr-FR" sz="11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Roboto Regular" charset="0"/>
                </a:rPr>
                <a:t>Visuel</a:t>
              </a:r>
            </a:p>
            <a:p>
              <a:pPr algn="l">
                <a:lnSpc>
                  <a:spcPct val="200000"/>
                </a:lnSpc>
              </a:pPr>
              <a:r>
                <a:rPr lang="fr-FR" sz="11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Roboto Regular" charset="0"/>
                </a:rPr>
                <a:t>Création des première esquisses et modélisation de la structure du module en s’inspirant des capteurs de qualité d’air du marché.</a:t>
              </a:r>
            </a:p>
          </p:txBody>
        </p:sp>
        <p:sp>
          <p:nvSpPr>
            <p:cNvPr id="38" name="Rectangle 9">
              <a:extLst>
                <a:ext uri="{FF2B5EF4-FFF2-40B4-BE49-F238E27FC236}">
                  <a16:creationId xmlns:a16="http://schemas.microsoft.com/office/drawing/2014/main" id="{3E387835-AF88-85EB-3621-7D76F9742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3362" y="5937345"/>
              <a:ext cx="5289405" cy="3356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200000"/>
                </a:lnSpc>
              </a:pPr>
              <a:r>
                <a:rPr lang="fr-FR" sz="11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Roboto Regular" charset="0"/>
                </a:rPr>
                <a:t>Innovations</a:t>
              </a:r>
            </a:p>
            <a:p>
              <a:pPr algn="l">
                <a:lnSpc>
                  <a:spcPct val="200000"/>
                </a:lnSpc>
              </a:pPr>
              <a:r>
                <a:rPr lang="fr-FR" sz="11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Roboto Regular" charset="0"/>
                </a:rPr>
                <a:t>Partage des données avec l’utilisateur  via une interface application ou site internet ou encore Alexa (Amazon).</a:t>
              </a:r>
            </a:p>
            <a:p>
              <a:pPr algn="l">
                <a:lnSpc>
                  <a:spcPct val="200000"/>
                </a:lnSpc>
              </a:pPr>
              <a:endParaRPr lang="fr-F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Regular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Image 2" descr="Une image contenant équipement électronique, adaptateur&#10;&#10;Description générée automatiquement">
            <a:extLst>
              <a:ext uri="{FF2B5EF4-FFF2-40B4-BE49-F238E27FC236}">
                <a16:creationId xmlns:a16="http://schemas.microsoft.com/office/drawing/2014/main" id="{3A0E1EE0-2EA2-7D33-DB33-BAD470C74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25" y="1451465"/>
            <a:ext cx="4719513" cy="353963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E304EE77-E0D6-75DD-73FE-86F76C0D369D}"/>
              </a:ext>
            </a:extLst>
          </p:cNvPr>
          <p:cNvSpPr txBox="1"/>
          <p:nvPr/>
        </p:nvSpPr>
        <p:spPr>
          <a:xfrm>
            <a:off x="1030569" y="822815"/>
            <a:ext cx="6552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 premier prototype </a:t>
            </a:r>
          </a:p>
        </p:txBody>
      </p:sp>
    </p:spTree>
    <p:extLst>
      <p:ext uri="{BB962C8B-B14F-4D97-AF65-F5344CB8AC3E}">
        <p14:creationId xmlns:p14="http://schemas.microsoft.com/office/powerpoint/2010/main" val="1084123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304EE77-E0D6-75DD-73FE-86F76C0D369D}"/>
              </a:ext>
            </a:extLst>
          </p:cNvPr>
          <p:cNvSpPr txBox="1"/>
          <p:nvPr/>
        </p:nvSpPr>
        <p:spPr>
          <a:xfrm>
            <a:off x="1030569" y="822815"/>
            <a:ext cx="6552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différents capteurs :</a:t>
            </a:r>
          </a:p>
        </p:txBody>
      </p:sp>
      <p:sp>
        <p:nvSpPr>
          <p:cNvPr id="4" name="Google Shape;243;p17">
            <a:extLst>
              <a:ext uri="{FF2B5EF4-FFF2-40B4-BE49-F238E27FC236}">
                <a16:creationId xmlns:a16="http://schemas.microsoft.com/office/drawing/2014/main" id="{1F323AC5-9F88-6B5D-F660-A83CEC1E27D0}"/>
              </a:ext>
            </a:extLst>
          </p:cNvPr>
          <p:cNvSpPr txBox="1">
            <a:spLocks/>
          </p:cNvSpPr>
          <p:nvPr/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pic>
        <p:nvPicPr>
          <p:cNvPr id="5" name="Image 4" descr="Une image contenant noir, sombre&#10;&#10;Description générée automatiquement">
            <a:extLst>
              <a:ext uri="{FF2B5EF4-FFF2-40B4-BE49-F238E27FC236}">
                <a16:creationId xmlns:a16="http://schemas.microsoft.com/office/drawing/2014/main" id="{446818D0-2E5A-7277-87F4-6AAFEC54F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879" y="762690"/>
            <a:ext cx="2087316" cy="208731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879285C-F009-99D4-C408-113042BBE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753" y="2726864"/>
            <a:ext cx="2178050" cy="21780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D00A975-26E0-1D39-24A8-DC775BD4B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90" y="2275159"/>
            <a:ext cx="3175000" cy="3175000"/>
          </a:xfrm>
          <a:prstGeom prst="rect">
            <a:avLst/>
          </a:prstGeom>
        </p:spPr>
      </p:pic>
      <p:pic>
        <p:nvPicPr>
          <p:cNvPr id="8" name="Image 7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9F9DEBB3-5629-0B5E-5037-420BD451A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302942">
            <a:off x="3990000" y="2504332"/>
            <a:ext cx="3175000" cy="3175000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01881BBB-AE8D-131F-FB32-200465220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451120">
            <a:off x="4176023" y="639327"/>
            <a:ext cx="2334043" cy="233404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2E3C12A-BEB4-BE65-D4A5-71EB6B944EFF}"/>
              </a:ext>
            </a:extLst>
          </p:cNvPr>
          <p:cNvSpPr txBox="1"/>
          <p:nvPr/>
        </p:nvSpPr>
        <p:spPr>
          <a:xfrm>
            <a:off x="4526983" y="341912"/>
            <a:ext cx="144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CCS811 :</a:t>
            </a:r>
          </a:p>
          <a:p>
            <a:r>
              <a:rPr lang="fr-FR" dirty="0"/>
              <a:t>CO2 / TVOC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39BA2BD-BA74-9AC7-5845-A99F96192F71}"/>
              </a:ext>
            </a:extLst>
          </p:cNvPr>
          <p:cNvSpPr txBox="1"/>
          <p:nvPr/>
        </p:nvSpPr>
        <p:spPr>
          <a:xfrm>
            <a:off x="4572000" y="2588396"/>
            <a:ext cx="1735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DHT11 :</a:t>
            </a:r>
          </a:p>
          <a:p>
            <a:r>
              <a:rPr lang="fr-FR" dirty="0"/>
              <a:t>Degré / humidité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3B69346-EA90-CD89-A0CA-99D321C7B9D0}"/>
              </a:ext>
            </a:extLst>
          </p:cNvPr>
          <p:cNvSpPr txBox="1"/>
          <p:nvPr/>
        </p:nvSpPr>
        <p:spPr>
          <a:xfrm>
            <a:off x="6915161" y="2465254"/>
            <a:ext cx="144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MQ-135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4C668FA-F005-84F6-7C73-AF13B76A1FE5}"/>
              </a:ext>
            </a:extLst>
          </p:cNvPr>
          <p:cNvSpPr txBox="1"/>
          <p:nvPr/>
        </p:nvSpPr>
        <p:spPr>
          <a:xfrm>
            <a:off x="6860524" y="467850"/>
            <a:ext cx="144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MQ-2: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CB4186C-DC0A-EE25-1034-1E1CAAD8AFFD}"/>
              </a:ext>
            </a:extLst>
          </p:cNvPr>
          <p:cNvSpPr txBox="1"/>
          <p:nvPr/>
        </p:nvSpPr>
        <p:spPr>
          <a:xfrm>
            <a:off x="681132" y="1867191"/>
            <a:ext cx="1735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PM.2.5 :</a:t>
            </a:r>
          </a:p>
          <a:p>
            <a:r>
              <a:rPr lang="fr-FR" dirty="0"/>
              <a:t>Particules fines</a:t>
            </a:r>
          </a:p>
        </p:txBody>
      </p:sp>
    </p:spTree>
    <p:extLst>
      <p:ext uri="{BB962C8B-B14F-4D97-AF65-F5344CB8AC3E}">
        <p14:creationId xmlns:p14="http://schemas.microsoft.com/office/powerpoint/2010/main" val="195849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304EE77-E0D6-75DD-73FE-86F76C0D369D}"/>
              </a:ext>
            </a:extLst>
          </p:cNvPr>
          <p:cNvSpPr txBox="1"/>
          <p:nvPr/>
        </p:nvSpPr>
        <p:spPr>
          <a:xfrm>
            <a:off x="1030569" y="822815"/>
            <a:ext cx="6552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différents capteurs :</a:t>
            </a:r>
          </a:p>
        </p:txBody>
      </p:sp>
      <p:sp>
        <p:nvSpPr>
          <p:cNvPr id="4" name="Google Shape;243;p17">
            <a:extLst>
              <a:ext uri="{FF2B5EF4-FFF2-40B4-BE49-F238E27FC236}">
                <a16:creationId xmlns:a16="http://schemas.microsoft.com/office/drawing/2014/main" id="{46D0DBEE-8170-D97B-D5EB-B55A2D117512}"/>
              </a:ext>
            </a:extLst>
          </p:cNvPr>
          <p:cNvSpPr txBox="1">
            <a:spLocks/>
          </p:cNvSpPr>
          <p:nvPr/>
        </p:nvSpPr>
        <p:spPr>
          <a:xfrm>
            <a:off x="9092120" y="4922131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92C654-29D2-4F07-70DB-E09B17C7D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90" y="2890131"/>
            <a:ext cx="2133600" cy="2032000"/>
          </a:xfrm>
          <a:prstGeom prst="rect">
            <a:avLst/>
          </a:prstGeom>
        </p:spPr>
      </p:pic>
      <p:pic>
        <p:nvPicPr>
          <p:cNvPr id="6" name="Image 5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B4DC12F-E862-3995-09D9-03AE2305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200" y="1668772"/>
            <a:ext cx="3550920" cy="35509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D76FEA-AA49-2233-B182-7D424C05A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497" y="3061969"/>
            <a:ext cx="2041398" cy="204139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6C12FF7-5D55-E982-FDB7-A5933CF84517}"/>
              </a:ext>
            </a:extLst>
          </p:cNvPr>
          <p:cNvSpPr txBox="1"/>
          <p:nvPr/>
        </p:nvSpPr>
        <p:spPr>
          <a:xfrm>
            <a:off x="838724" y="2198515"/>
            <a:ext cx="144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Ecran </a:t>
            </a:r>
            <a:r>
              <a:rPr lang="fr-FR" dirty="0" err="1"/>
              <a:t>Oled</a:t>
            </a:r>
            <a:r>
              <a:rPr lang="fr-FR" dirty="0"/>
              <a:t> 1.3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7BCE605-733C-F53E-8EE5-BE513A83E137}"/>
              </a:ext>
            </a:extLst>
          </p:cNvPr>
          <p:cNvSpPr txBox="1"/>
          <p:nvPr/>
        </p:nvSpPr>
        <p:spPr>
          <a:xfrm>
            <a:off x="6138148" y="2263973"/>
            <a:ext cx="144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ESP 8266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C6F779F-543A-95A0-386C-8EA490EA2D57}"/>
              </a:ext>
            </a:extLst>
          </p:cNvPr>
          <p:cNvSpPr txBox="1"/>
          <p:nvPr/>
        </p:nvSpPr>
        <p:spPr>
          <a:xfrm>
            <a:off x="3094781" y="2198515"/>
            <a:ext cx="144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Buzzer: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2B131E0-7201-98F5-FC2D-FAC571281384}"/>
              </a:ext>
            </a:extLst>
          </p:cNvPr>
          <p:cNvCxnSpPr/>
          <p:nvPr/>
        </p:nvCxnSpPr>
        <p:spPr>
          <a:xfrm>
            <a:off x="5013434" y="1668772"/>
            <a:ext cx="0" cy="325335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54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Modélisation</a:t>
            </a:r>
            <a:r>
              <a:rPr lang="en" dirty="0"/>
              <a:t> 3D</a:t>
            </a:r>
            <a:endParaRPr dirty="0"/>
          </a:p>
        </p:txBody>
      </p:sp>
      <p:sp>
        <p:nvSpPr>
          <p:cNvPr id="492" name="Google Shape;492;p37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6048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304EE77-E0D6-75DD-73FE-86F76C0D369D}"/>
              </a:ext>
            </a:extLst>
          </p:cNvPr>
          <p:cNvSpPr txBox="1"/>
          <p:nvPr/>
        </p:nvSpPr>
        <p:spPr>
          <a:xfrm>
            <a:off x="1030569" y="822815"/>
            <a:ext cx="6552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Modélisation 3D</a:t>
            </a:r>
          </a:p>
        </p:txBody>
      </p:sp>
      <p:pic>
        <p:nvPicPr>
          <p:cNvPr id="3" name="Image 2" descr="Une image contenant intérieur, tuile, carrelé&#10;&#10;Description générée automatiquement">
            <a:extLst>
              <a:ext uri="{FF2B5EF4-FFF2-40B4-BE49-F238E27FC236}">
                <a16:creationId xmlns:a16="http://schemas.microsoft.com/office/drawing/2014/main" id="{F7F3724B-C9A5-1E42-BF5E-B020253C1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763" y="1256813"/>
            <a:ext cx="3626120" cy="3328987"/>
          </a:xfrm>
          <a:prstGeom prst="rect">
            <a:avLst/>
          </a:prstGeom>
        </p:spPr>
      </p:pic>
      <p:pic>
        <p:nvPicPr>
          <p:cNvPr id="8" name="Image 7" descr="Une image contenant intérieur, passoire, ustensiles de cuisine, plancher&#10;&#10;Description générée automatiquement">
            <a:extLst>
              <a:ext uri="{FF2B5EF4-FFF2-40B4-BE49-F238E27FC236}">
                <a16:creationId xmlns:a16="http://schemas.microsoft.com/office/drawing/2014/main" id="{3C721B10-3D8D-5D69-A764-04AD231E4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24" y="1628288"/>
            <a:ext cx="3524369" cy="295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76555"/>
      </p:ext>
    </p:extLst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23829</TotalTime>
  <Words>228</Words>
  <Application>Microsoft Macintosh PowerPoint</Application>
  <PresentationFormat>Affichage à l'écran (16:9)</PresentationFormat>
  <Paragraphs>66</Paragraphs>
  <Slides>23</Slides>
  <Notes>23</Notes>
  <HiddenSlides>3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Arial</vt:lpstr>
      <vt:lpstr>Gill Sans</vt:lpstr>
      <vt:lpstr>Inria Sans</vt:lpstr>
      <vt:lpstr>Open Sans</vt:lpstr>
      <vt:lpstr>Open Sans ExtraBold</vt:lpstr>
      <vt:lpstr>Saira Semi Condensed</vt:lpstr>
      <vt:lpstr>Titillium Web</vt:lpstr>
      <vt:lpstr>Gurney template</vt:lpstr>
      <vt:lpstr>BreathSmart</vt:lpstr>
      <vt:lpstr>Présentation PowerPoint</vt:lpstr>
      <vt:lpstr>Présentation PowerPoint</vt:lpstr>
      <vt:lpstr>Évolution du projet</vt:lpstr>
      <vt:lpstr>Présentation PowerPoint</vt:lpstr>
      <vt:lpstr>Présentation PowerPoint</vt:lpstr>
      <vt:lpstr>Présentation PowerPoint</vt:lpstr>
      <vt:lpstr>Modélisation 3D</vt:lpstr>
      <vt:lpstr>Présentation PowerPoint</vt:lpstr>
      <vt:lpstr>Présentation PowerPoint</vt:lpstr>
      <vt:lpstr>Innovation</vt:lpstr>
      <vt:lpstr>Présentation PowerPoint</vt:lpstr>
      <vt:lpstr>Présentation PowerPoint</vt:lpstr>
      <vt:lpstr>Expérience Utilisateur</vt:lpstr>
      <vt:lpstr>Expérience Utilisateur</vt:lpstr>
      <vt:lpstr>Coûts et profits par produits</vt:lpstr>
      <vt:lpstr>L’avenir du projet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BreathSmart</dc:title>
  <cp:lastModifiedBy>Gabriel QADDAHA</cp:lastModifiedBy>
  <cp:revision>8</cp:revision>
  <dcterms:modified xsi:type="dcterms:W3CDTF">2022-05-20T18:03:53Z</dcterms:modified>
</cp:coreProperties>
</file>